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76" r:id="rId10"/>
    <p:sldId id="268" r:id="rId11"/>
    <p:sldId id="266" r:id="rId12"/>
    <p:sldId id="267" r:id="rId13"/>
    <p:sldId id="280" r:id="rId14"/>
    <p:sldId id="278" r:id="rId15"/>
    <p:sldId id="279" r:id="rId16"/>
    <p:sldId id="286" r:id="rId17"/>
    <p:sldId id="272" r:id="rId18"/>
    <p:sldId id="282" r:id="rId19"/>
    <p:sldId id="285" r:id="rId20"/>
    <p:sldId id="287" r:id="rId21"/>
    <p:sldId id="295" r:id="rId22"/>
    <p:sldId id="271" r:id="rId23"/>
    <p:sldId id="269" r:id="rId24"/>
    <p:sldId id="289" r:id="rId25"/>
    <p:sldId id="290" r:id="rId26"/>
    <p:sldId id="291" r:id="rId27"/>
    <p:sldId id="284" r:id="rId28"/>
    <p:sldId id="288" r:id="rId29"/>
    <p:sldId id="294" r:id="rId30"/>
    <p:sldId id="283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BB686-8686-4542-8D4A-2F9DCF34C3AB}" type="datetimeFigureOut">
              <a:rPr lang="el-GR" smtClean="0"/>
              <a:t>20/9/2014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1439D-6C37-4456-8DDE-E775F96162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938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5334-97F0-4094-B820-D49880BCF02C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9190-D07A-48C3-9DD2-52BCC6756CA7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03B9-11E5-40DE-AB88-5234DD2532ED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522D-8C26-471C-BC53-BA1396358131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Open Data Challenge 2014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A3B-869A-4C1D-A2EA-A2C7A0BF9AC6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CB7A-5E1B-4EC7-870B-2CCFA73B501F}" type="datetime1">
              <a:rPr lang="el-GR" smtClean="0"/>
              <a:t>20/9/2014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158F-7F91-4A8B-9C52-B952D3ADEC7D}" type="datetime1">
              <a:rPr lang="el-GR" smtClean="0"/>
              <a:t>20/9/2014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F6A2-8376-4FB2-AD7D-CE89808402BE}" type="datetime1">
              <a:rPr lang="el-GR" smtClean="0"/>
              <a:t>20/9/2014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E395-98FB-4154-A897-4C850449A3D2}" type="datetime1">
              <a:rPr lang="el-GR" smtClean="0"/>
              <a:t>20/9/2014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/>
            </a:lvl1pPr>
          </a:lstStyle>
          <a:p>
            <a:r>
              <a:rPr lang="en-US" smtClean="0"/>
              <a:t>[ </a:t>
            </a:r>
            <a:fld id="{BA9DE8C1-8B28-4DBE-A7BC-CC75A81C55D0}" type="slidenum">
              <a:rPr lang="el-GR" smtClean="0"/>
              <a:pPr/>
              <a:t>‹#›</a:t>
            </a:fld>
            <a:r>
              <a:rPr lang="en-US" smtClean="0"/>
              <a:t> ]</a:t>
            </a:r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258-4EE5-4173-9062-ED80CC047777}" type="datetime1">
              <a:rPr lang="el-GR" smtClean="0"/>
              <a:t>20/9/2014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C18A-68FB-474B-97FB-11DD2032645E}" type="datetime1">
              <a:rPr lang="el-GR" smtClean="0"/>
              <a:t>20/9/2014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8C1-8B28-4DBE-A7BC-CC75A81C55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bg1">
                <a:shade val="20000"/>
                <a:satMod val="350000"/>
                <a:lumMod val="125000"/>
              </a:schemeClr>
              <a:schemeClr val="bg1">
                <a:tint val="90000"/>
                <a:satMod val="2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B60C44E-6DDB-425B-84F3-26A772945ED5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tabLst>
                <a:tab pos="4680000" algn="r"/>
              </a:tabLst>
            </a:pPr>
            <a:r>
              <a:rPr lang="en-US" smtClean="0"/>
              <a:t>Open Data Challenge 2014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[ </a:t>
            </a:r>
            <a:fld id="{BA9DE8C1-8B28-4DBE-A7BC-CC75A81C55D0}" type="slidenum">
              <a:rPr lang="el-GR" smtClean="0"/>
              <a:pPr/>
              <a:t>‹#›</a:t>
            </a:fld>
            <a:r>
              <a:rPr lang="en-US" smtClean="0"/>
              <a:t>]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b="0" i="0" spc="100" baseline="0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odc14.imis.athena-innovation.g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311952"/>
            <a:ext cx="7560000" cy="4269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12509" y="5229200"/>
            <a:ext cx="611898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5800" b="1" dirty="0" smtClean="0">
                <a:solidFill>
                  <a:srgbClr val="CC0000"/>
                </a:solidFill>
                <a:latin typeface="Roboto Slab" pitchFamily="2" charset="0"/>
                <a:ea typeface="Roboto Slab" pitchFamily="2" charset="0"/>
              </a:rPr>
              <a:t>Ας Ξεκινήσουμε</a:t>
            </a:r>
            <a:endParaRPr lang="el-GR" sz="5800" b="1" dirty="0">
              <a:solidFill>
                <a:srgbClr val="CC0000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7E48-BBD0-45BD-8225-2225C22C91F7}" type="datetime1">
              <a:rPr lang="el-GR" smtClean="0"/>
              <a:t>20/9/2014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1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Geodata.gov.gr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Υπόβαθρα &amp; όρια νομών / περιφερειών</a:t>
            </a:r>
          </a:p>
          <a:p>
            <a:r>
              <a:rPr lang="el-GR" b="1" dirty="0"/>
              <a:t>Δημόσια Κτίρια</a:t>
            </a:r>
            <a:endParaRPr lang="el-GR" b="1" dirty="0" smtClean="0"/>
          </a:p>
          <a:p>
            <a:r>
              <a:rPr lang="el-GR" b="1" dirty="0" smtClean="0"/>
              <a:t>Ποιότητα </a:t>
            </a:r>
            <a:r>
              <a:rPr lang="el-GR" b="1" dirty="0"/>
              <a:t>υδάτων ακτών κολύμβησης 2013</a:t>
            </a:r>
          </a:p>
          <a:p>
            <a:r>
              <a:rPr lang="el-GR" b="1" dirty="0" smtClean="0"/>
              <a:t>Σταθμοί/στάσεις &amp; δρομολόγια </a:t>
            </a:r>
            <a:r>
              <a:rPr lang="el-GR" b="1" dirty="0"/>
              <a:t>των Αστικών Συγκοινωνιών της Αθήνας (2011)</a:t>
            </a:r>
          </a:p>
          <a:p>
            <a:r>
              <a:rPr lang="el-GR" b="1" dirty="0"/>
              <a:t>Θέσεις Αρχαίων Μνημείων (Διάζωμα)</a:t>
            </a:r>
          </a:p>
          <a:p>
            <a:r>
              <a:rPr lang="el-GR" b="1" dirty="0"/>
              <a:t>Εθνικά Πάρκα / Αισθητικά Δάση  /  Δρυμοί κλπ</a:t>
            </a:r>
            <a:endParaRPr lang="en-US" b="1" dirty="0"/>
          </a:p>
          <a:p>
            <a:r>
              <a:rPr lang="el-GR" b="1" dirty="0" smtClean="0"/>
              <a:t>Υδρογραφικό </a:t>
            </a:r>
            <a:r>
              <a:rPr lang="el-GR" b="1" dirty="0"/>
              <a:t>δίκτυο</a:t>
            </a:r>
          </a:p>
          <a:p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9308-1AD7-40E8-964A-766B6EB34060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3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Data.gov.gr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Σύστημα εισροών εκροών καυσίμων - Πρατήρια</a:t>
            </a:r>
          </a:p>
          <a:p>
            <a:r>
              <a:rPr lang="el-GR" b="1" dirty="0"/>
              <a:t>Τακτικός προϋπολογισμός 2014</a:t>
            </a:r>
          </a:p>
          <a:p>
            <a:r>
              <a:rPr lang="el-GR" b="1" dirty="0"/>
              <a:t>Δασικές </a:t>
            </a:r>
            <a:r>
              <a:rPr lang="el-GR" b="1" dirty="0" smtClean="0"/>
              <a:t>Πυρκαγιές</a:t>
            </a:r>
            <a:r>
              <a:rPr lang="el-GR" b="1" dirty="0"/>
              <a:t> </a:t>
            </a:r>
            <a:r>
              <a:rPr lang="el-GR" b="1" dirty="0" smtClean="0"/>
              <a:t>2000-2012</a:t>
            </a:r>
          </a:p>
          <a:p>
            <a:r>
              <a:rPr lang="el-GR" b="1" dirty="0"/>
              <a:t>Ενιαίο Σύστημα Έλεγχου &amp; Πληρωμών συντάξεων «Ήλιος»</a:t>
            </a:r>
          </a:p>
          <a:p>
            <a:r>
              <a:rPr lang="el-GR" b="1" dirty="0"/>
              <a:t>Μητρώο Τουριστικών </a:t>
            </a:r>
            <a:r>
              <a:rPr lang="el-GR" b="1" dirty="0" smtClean="0"/>
              <a:t>Επιχειρήσεων</a:t>
            </a:r>
          </a:p>
          <a:p>
            <a:r>
              <a:rPr lang="el-GR" b="1" dirty="0"/>
              <a:t>Αρχεία (</a:t>
            </a:r>
            <a:r>
              <a:rPr lang="el-GR" b="1" dirty="0" err="1"/>
              <a:t>Metadata</a:t>
            </a:r>
            <a:r>
              <a:rPr lang="el-GR" b="1" dirty="0"/>
              <a:t>) Τεκμηρίων Της Δημοσίας </a:t>
            </a:r>
            <a:r>
              <a:rPr lang="el-GR" b="1" dirty="0" smtClean="0"/>
              <a:t>Ραδιοτηλεόρασης</a:t>
            </a:r>
            <a:endParaRPr lang="el-GR" b="1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175B-EEAB-42CA-9D74-78EF247473E1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34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Εργατικό Δυναμικό </a:t>
            </a:r>
            <a:r>
              <a:rPr lang="el-GR" b="1" dirty="0"/>
              <a:t>(</a:t>
            </a:r>
            <a:r>
              <a:rPr lang="el-GR" b="1" dirty="0" smtClean="0"/>
              <a:t>Τριμηνιαία &amp; Μηνιαία)</a:t>
            </a:r>
          </a:p>
          <a:p>
            <a:r>
              <a:rPr lang="el-GR" b="1" dirty="0" smtClean="0"/>
              <a:t>Μητρώο </a:t>
            </a:r>
            <a:r>
              <a:rPr lang="el-GR" b="1" dirty="0"/>
              <a:t>Φορέων Γενικής </a:t>
            </a:r>
            <a:r>
              <a:rPr lang="el-GR" b="1" dirty="0" smtClean="0"/>
              <a:t>Κυβέρνησης</a:t>
            </a:r>
          </a:p>
          <a:p>
            <a:r>
              <a:rPr lang="el-GR" b="1" dirty="0"/>
              <a:t>Τουρισμός (Αφίξεις μη κατοίκων στην </a:t>
            </a:r>
            <a:r>
              <a:rPr lang="el-GR" b="1" dirty="0" smtClean="0"/>
              <a:t>Ελλάδα Αφίξεις </a:t>
            </a:r>
            <a:r>
              <a:rPr lang="el-GR" b="1" dirty="0"/>
              <a:t>στα </a:t>
            </a:r>
            <a:r>
              <a:rPr lang="el-GR" b="1" dirty="0" smtClean="0"/>
              <a:t>Σύνορα)</a:t>
            </a:r>
            <a:endParaRPr lang="en-US" b="1" dirty="0" smtClean="0"/>
          </a:p>
          <a:p>
            <a:r>
              <a:rPr lang="el-GR" b="1" dirty="0" smtClean="0"/>
              <a:t>Μουσεία </a:t>
            </a:r>
            <a:r>
              <a:rPr lang="el-GR" b="1" dirty="0"/>
              <a:t>και Αρχαιολογικοί Χώροι (Επισκέψεις-εισπράξεις</a:t>
            </a:r>
            <a:r>
              <a:rPr lang="el-GR" b="1" dirty="0" smtClean="0"/>
              <a:t>)</a:t>
            </a:r>
          </a:p>
          <a:p>
            <a:r>
              <a:rPr lang="el-GR" b="1" dirty="0"/>
              <a:t>Οδικά Τροχαία </a:t>
            </a:r>
            <a:r>
              <a:rPr lang="el-GR" b="1" dirty="0" smtClean="0"/>
              <a:t>Ατυχήματα ανά νομό</a:t>
            </a:r>
            <a:endParaRPr lang="el-GR" b="1" dirty="0"/>
          </a:p>
          <a:p>
            <a:r>
              <a:rPr lang="el-GR" b="1" dirty="0" smtClean="0"/>
              <a:t>Συνθήκες </a:t>
            </a:r>
            <a:r>
              <a:rPr lang="el-GR" b="1" dirty="0"/>
              <a:t>Διαβίωσης στην </a:t>
            </a:r>
            <a:r>
              <a:rPr lang="el-GR" b="1" dirty="0" smtClean="0"/>
              <a:t>Ελλάδα</a:t>
            </a:r>
            <a:endParaRPr lang="en-US" b="1" dirty="0" smtClean="0"/>
          </a:p>
          <a:p>
            <a:r>
              <a:rPr lang="el-GR" b="1" dirty="0" smtClean="0"/>
              <a:t>Απογραφή 2011</a:t>
            </a:r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http://www.statistics.gr/portal/page/portal/ESYE/PAGE-cencus2011tables</a:t>
            </a:r>
            <a:endParaRPr lang="el-GR" dirty="0">
              <a:solidFill>
                <a:srgbClr val="CC00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8498-2357-45E2-8AE3-80A44B21E5E7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24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Δήμος Αθηναίων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Υλοποίηση Προϋπολογισμού</a:t>
            </a:r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https</a:t>
            </a:r>
            <a:r>
              <a:rPr lang="en-GB" dirty="0">
                <a:solidFill>
                  <a:srgbClr val="CC0000"/>
                </a:solidFill>
              </a:rPr>
              <a:t>://</a:t>
            </a:r>
            <a:r>
              <a:rPr lang="en-GB" dirty="0" smtClean="0">
                <a:solidFill>
                  <a:srgbClr val="CC0000"/>
                </a:solidFill>
              </a:rPr>
              <a:t>www.cityofathens.gr/khe/proypologismos</a:t>
            </a:r>
            <a:endParaRPr lang="el-GR" dirty="0" smtClean="0">
              <a:solidFill>
                <a:srgbClr val="CC0000"/>
              </a:solidFill>
            </a:endParaRPr>
          </a:p>
          <a:p>
            <a:pPr lvl="1"/>
            <a:r>
              <a:rPr lang="el-GR" dirty="0"/>
              <a:t>Προβολή </a:t>
            </a:r>
            <a:r>
              <a:rPr lang="el-GR" dirty="0" smtClean="0"/>
              <a:t>σε </a:t>
            </a:r>
            <a:r>
              <a:rPr lang="en-GB" dirty="0" smtClean="0"/>
              <a:t>json</a:t>
            </a:r>
            <a:r>
              <a:rPr lang="el-GR" dirty="0" smtClean="0"/>
              <a:t>, </a:t>
            </a:r>
            <a:r>
              <a:rPr lang="en-GB" dirty="0" smtClean="0"/>
              <a:t>xlsx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n-GB" dirty="0" smtClean="0"/>
              <a:t>soap </a:t>
            </a:r>
            <a:r>
              <a:rPr lang="en-GB" dirty="0"/>
              <a:t>web service (/</a:t>
            </a:r>
            <a:r>
              <a:rPr lang="en-GB" dirty="0" err="1"/>
              <a:t>khe</a:t>
            </a:r>
            <a:r>
              <a:rPr lang="en-GB" dirty="0"/>
              <a:t>/</a:t>
            </a:r>
            <a:r>
              <a:rPr lang="en-GB" dirty="0" err="1"/>
              <a:t>proypologismos</a:t>
            </a:r>
            <a:r>
              <a:rPr lang="en-GB" dirty="0"/>
              <a:t>/</a:t>
            </a:r>
            <a:r>
              <a:rPr lang="en-GB" dirty="0" err="1"/>
              <a:t>soap?wsdl</a:t>
            </a:r>
            <a:r>
              <a:rPr lang="en-GB" dirty="0"/>
              <a:t>)</a:t>
            </a:r>
            <a:endParaRPr lang="el-GR" dirty="0" smtClean="0"/>
          </a:p>
          <a:p>
            <a:r>
              <a:rPr lang="el-GR" b="1" dirty="0" smtClean="0"/>
              <a:t>Επιχειρήσεις Υγειονομικού </a:t>
            </a:r>
            <a:r>
              <a:rPr lang="el-GR" b="1" dirty="0" err="1" smtClean="0"/>
              <a:t>Εδιαφέροντος</a:t>
            </a:r>
            <a:endParaRPr lang="el-GR" b="1" dirty="0" smtClean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https://</a:t>
            </a:r>
            <a:r>
              <a:rPr lang="en-GB" dirty="0" smtClean="0">
                <a:solidFill>
                  <a:srgbClr val="CC0000"/>
                </a:solidFill>
              </a:rPr>
              <a:t>www.cityofathens.gr/khe/epixeiriseis</a:t>
            </a:r>
            <a:endParaRPr lang="el-GR" dirty="0" smtClean="0">
              <a:solidFill>
                <a:srgbClr val="CC0000"/>
              </a:solidFill>
            </a:endParaRPr>
          </a:p>
          <a:p>
            <a:pPr lvl="1"/>
            <a:r>
              <a:rPr lang="el-GR" dirty="0"/>
              <a:t>Προβολή σε </a:t>
            </a:r>
            <a:r>
              <a:rPr lang="en-GB" dirty="0"/>
              <a:t>json </a:t>
            </a:r>
            <a:r>
              <a:rPr lang="el-GR" dirty="0" smtClean="0"/>
              <a:t> &amp; </a:t>
            </a:r>
            <a:r>
              <a:rPr lang="en-US" dirty="0"/>
              <a:t>s</a:t>
            </a:r>
            <a:r>
              <a:rPr lang="en-GB" dirty="0" smtClean="0"/>
              <a:t>oap </a:t>
            </a:r>
            <a:r>
              <a:rPr lang="en-GB" dirty="0"/>
              <a:t>web </a:t>
            </a:r>
            <a:r>
              <a:rPr lang="en-GB" dirty="0" smtClean="0"/>
              <a:t>service</a:t>
            </a:r>
            <a:endParaRPr lang="el-GR" dirty="0" smtClean="0"/>
          </a:p>
          <a:p>
            <a:r>
              <a:rPr lang="el-GR" b="1" dirty="0"/>
              <a:t>Άδειες Καταστημάτων ανά </a:t>
            </a:r>
            <a:r>
              <a:rPr lang="el-GR" b="1" dirty="0" smtClean="0"/>
              <a:t>Μήνα 2011–2014 [</a:t>
            </a:r>
            <a:r>
              <a:rPr lang="en-US" b="1" dirty="0" smtClean="0"/>
              <a:t>pdf</a:t>
            </a:r>
            <a:r>
              <a:rPr lang="el-GR" b="1" dirty="0" smtClean="0"/>
              <a:t>]</a:t>
            </a:r>
          </a:p>
          <a:p>
            <a:pPr lvl="1"/>
            <a:r>
              <a:rPr lang="en-GB" dirty="0">
                <a:solidFill>
                  <a:srgbClr val="CC0000"/>
                </a:solidFill>
              </a:rPr>
              <a:t>https://</a:t>
            </a:r>
            <a:r>
              <a:rPr lang="en-GB" dirty="0" smtClean="0">
                <a:solidFill>
                  <a:srgbClr val="CC0000"/>
                </a:solidFill>
              </a:rPr>
              <a:t>www.cityofathens.gr/node/19465</a:t>
            </a:r>
            <a:endParaRPr lang="el-GR" dirty="0" smtClean="0">
              <a:solidFill>
                <a:srgbClr val="CC0000"/>
              </a:solidFill>
            </a:endParaRPr>
          </a:p>
          <a:p>
            <a:r>
              <a:rPr lang="el-GR" b="1" dirty="0" smtClean="0"/>
              <a:t>Οικοδομικές άδειες</a:t>
            </a:r>
          </a:p>
          <a:p>
            <a:pPr lvl="1"/>
            <a:r>
              <a:rPr lang="el-GR" dirty="0" smtClean="0"/>
              <a:t>Στη «</a:t>
            </a:r>
            <a:r>
              <a:rPr lang="el-GR" dirty="0" err="1" smtClean="0"/>
              <a:t>Δι@υγεια</a:t>
            </a:r>
            <a:r>
              <a:rPr lang="el-GR" dirty="0"/>
              <a:t>» </a:t>
            </a:r>
            <a:r>
              <a:rPr lang="el-GR" dirty="0" smtClean="0"/>
              <a:t>στη </a:t>
            </a:r>
            <a:r>
              <a:rPr lang="el-GR" dirty="0"/>
              <a:t>θεματική: Οικοδομικές </a:t>
            </a:r>
            <a:r>
              <a:rPr lang="el-GR" dirty="0" smtClean="0"/>
              <a:t>άδειες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85B6-C075-4919-8B16-3753AC98EEDB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7490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Gsis.gov.gr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Δημόσια Δεδομένα ΓΓΠΣ</a:t>
            </a:r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</a:t>
            </a:r>
            <a:r>
              <a:rPr lang="en-GB" dirty="0">
                <a:solidFill>
                  <a:srgbClr val="CC0000"/>
                </a:solidFill>
              </a:rPr>
              <a:t>://</a:t>
            </a:r>
            <a:r>
              <a:rPr lang="en-GB" dirty="0" smtClean="0">
                <a:solidFill>
                  <a:srgbClr val="CC0000"/>
                </a:solidFill>
              </a:rPr>
              <a:t>www.gsis.gr/gsis/info/gsis_site/PublicIssu</a:t>
            </a:r>
            <a:r>
              <a:rPr lang="en-US" dirty="0">
                <a:solidFill>
                  <a:srgbClr val="CC0000"/>
                </a:solidFill>
              </a:rPr>
              <a:t>e</a:t>
            </a:r>
            <a:endParaRPr lang="el-GR" dirty="0" smtClean="0">
              <a:solidFill>
                <a:srgbClr val="CC0000"/>
              </a:solidFill>
            </a:endParaRPr>
          </a:p>
          <a:p>
            <a:pPr lvl="1"/>
            <a:r>
              <a:rPr lang="el-GR" dirty="0" smtClean="0"/>
              <a:t>Βασικά </a:t>
            </a:r>
            <a:r>
              <a:rPr lang="el-GR" dirty="0"/>
              <a:t>στοιχεία για νομικά πρόσωπα, νομικές οντότητες και φυσικά </a:t>
            </a:r>
            <a:r>
              <a:rPr lang="el-GR" dirty="0" smtClean="0"/>
              <a:t>πρόσωπα</a:t>
            </a:r>
            <a:r>
              <a:rPr lang="en-US" dirty="0" smtClean="0"/>
              <a:t> </a:t>
            </a:r>
            <a:r>
              <a:rPr lang="en-US" b="1" dirty="0" smtClean="0"/>
              <a:t>[</a:t>
            </a:r>
            <a:r>
              <a:rPr lang="en-US" b="1" dirty="0" err="1" smtClean="0"/>
              <a:t>ws</a:t>
            </a:r>
            <a:r>
              <a:rPr lang="en-US" b="1" dirty="0" smtClean="0"/>
              <a:t>]</a:t>
            </a:r>
            <a:endParaRPr lang="el-GR" b="1" dirty="0" smtClean="0"/>
          </a:p>
          <a:p>
            <a:pPr lvl="1"/>
            <a:r>
              <a:rPr lang="el-GR" dirty="0" smtClean="0"/>
              <a:t>Ληξιπρόθεσμες </a:t>
            </a:r>
            <a:r>
              <a:rPr lang="el-GR" dirty="0"/>
              <a:t>οφειλές Νομικών </a:t>
            </a:r>
            <a:r>
              <a:rPr lang="el-GR" dirty="0" smtClean="0"/>
              <a:t>Προσώπων</a:t>
            </a: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l-GR" dirty="0"/>
              <a:t> </a:t>
            </a:r>
            <a:r>
              <a:rPr lang="el-GR" dirty="0" smtClean="0"/>
              <a:t>Φυσικών </a:t>
            </a:r>
            <a:r>
              <a:rPr lang="el-GR" dirty="0"/>
              <a:t>Προσώπων </a:t>
            </a:r>
            <a:r>
              <a:rPr lang="en-US" dirty="0" smtClean="0"/>
              <a:t>(2013) </a:t>
            </a:r>
            <a:r>
              <a:rPr lang="en-US" b="1" dirty="0" smtClean="0"/>
              <a:t>[html]</a:t>
            </a:r>
            <a:endParaRPr lang="el-GR" b="1" dirty="0" smtClean="0"/>
          </a:p>
          <a:p>
            <a:pPr lvl="1"/>
            <a:r>
              <a:rPr lang="el-GR" dirty="0" smtClean="0"/>
              <a:t>Πλήθος </a:t>
            </a:r>
            <a:r>
              <a:rPr lang="el-GR" dirty="0"/>
              <a:t>Δηλώσεων </a:t>
            </a:r>
            <a:r>
              <a:rPr lang="el-GR" dirty="0" smtClean="0"/>
              <a:t>Φ.Ε. Φυσικών </a:t>
            </a:r>
            <a:r>
              <a:rPr lang="el-GR" dirty="0"/>
              <a:t>Προσώπων και </a:t>
            </a:r>
            <a:r>
              <a:rPr lang="el-GR" dirty="0" err="1" smtClean="0"/>
              <a:t>μ.ο</a:t>
            </a:r>
            <a:r>
              <a:rPr lang="el-GR" dirty="0" smtClean="0"/>
              <a:t>. </a:t>
            </a:r>
            <a:r>
              <a:rPr lang="el-GR" dirty="0"/>
              <a:t>Οικογενειακού Εισοδήματος </a:t>
            </a:r>
            <a:r>
              <a:rPr lang="el-GR" dirty="0" smtClean="0"/>
              <a:t>Οικονομικού Έτους 2011</a:t>
            </a:r>
            <a:r>
              <a:rPr lang="en-US" dirty="0" smtClean="0"/>
              <a:t> </a:t>
            </a:r>
            <a:r>
              <a:rPr lang="en-US" b="1" dirty="0" smtClean="0"/>
              <a:t>[csv]</a:t>
            </a:r>
            <a:endParaRPr lang="el-GR" b="1" dirty="0" smtClean="0"/>
          </a:p>
          <a:p>
            <a:pPr lvl="1"/>
            <a:r>
              <a:rPr lang="el-GR" dirty="0"/>
              <a:t>Παρακολούθηση Φορολογικής </a:t>
            </a:r>
            <a:r>
              <a:rPr lang="el-GR" dirty="0" smtClean="0"/>
              <a:t>Διοίκησης</a:t>
            </a:r>
            <a:r>
              <a:rPr lang="en-US" dirty="0" smtClean="0"/>
              <a:t> </a:t>
            </a:r>
            <a:r>
              <a:rPr lang="en-US" b="1" dirty="0" smtClean="0"/>
              <a:t>[</a:t>
            </a:r>
            <a:r>
              <a:rPr lang="en-US" b="1" dirty="0" err="1" smtClean="0"/>
              <a:t>xls</a:t>
            </a:r>
            <a:r>
              <a:rPr lang="en-US" b="1" dirty="0" smtClean="0"/>
              <a:t>]</a:t>
            </a:r>
            <a:endParaRPr lang="el-GR" b="1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A186-766A-4241-9F5E-9ED307924EBD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93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ΕΛ.ΑΣ.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Ημερήσια Στατιστικά Τροχαίας</a:t>
            </a:r>
            <a:r>
              <a:rPr lang="en-US" b="1" dirty="0" smtClean="0"/>
              <a:t> [</a:t>
            </a:r>
            <a:r>
              <a:rPr lang="en-US" b="1" dirty="0" err="1" smtClean="0"/>
              <a:t>xls</a:t>
            </a:r>
            <a:r>
              <a:rPr lang="en-US" b="1" dirty="0" smtClean="0"/>
              <a:t>]</a:t>
            </a:r>
            <a:endParaRPr lang="el-GR" b="1" dirty="0" smtClean="0"/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http://www.astynomia.gr/index.php?option=ozo_content&amp;perform=view&amp;id=23562&amp;Itemid=86&amp;lang=</a:t>
            </a:r>
            <a:endParaRPr lang="el-GR" dirty="0" smtClean="0">
              <a:solidFill>
                <a:srgbClr val="CC0000"/>
              </a:solidFill>
            </a:endParaRPr>
          </a:p>
          <a:p>
            <a:r>
              <a:rPr lang="el-GR" b="1" dirty="0" smtClean="0"/>
              <a:t>Στατιστικά </a:t>
            </a:r>
            <a:r>
              <a:rPr lang="el-GR" b="1" dirty="0"/>
              <a:t>στοιχεία </a:t>
            </a:r>
            <a:r>
              <a:rPr lang="el-GR" b="1" dirty="0" smtClean="0"/>
              <a:t>εγκληματικότητας</a:t>
            </a:r>
            <a:r>
              <a:rPr lang="en-US" b="1" dirty="0" smtClean="0"/>
              <a:t> [</a:t>
            </a:r>
            <a:r>
              <a:rPr lang="en-US" b="1" dirty="0" err="1" smtClean="0"/>
              <a:t>xls</a:t>
            </a:r>
            <a:r>
              <a:rPr lang="en-US" b="1" dirty="0" smtClean="0"/>
              <a:t>]</a:t>
            </a:r>
            <a:endParaRPr lang="el-GR" b="1" dirty="0" smtClean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http://www.astynomia.gr/</a:t>
            </a:r>
            <a:r>
              <a:rPr lang="en-GB" dirty="0" err="1">
                <a:solidFill>
                  <a:srgbClr val="CC0000"/>
                </a:solidFill>
              </a:rPr>
              <a:t>index.php?option</a:t>
            </a:r>
            <a:r>
              <a:rPr lang="en-GB" dirty="0">
                <a:solidFill>
                  <a:srgbClr val="CC0000"/>
                </a:solidFill>
              </a:rPr>
              <a:t>=</a:t>
            </a:r>
            <a:r>
              <a:rPr lang="en-GB" dirty="0" err="1">
                <a:solidFill>
                  <a:srgbClr val="CC0000"/>
                </a:solidFill>
              </a:rPr>
              <a:t>ozo_content&amp;lang</a:t>
            </a:r>
            <a:r>
              <a:rPr lang="en-GB" dirty="0">
                <a:solidFill>
                  <a:srgbClr val="CC0000"/>
                </a:solidFill>
              </a:rPr>
              <a:t>=%27..%27&amp;perform=</a:t>
            </a:r>
            <a:r>
              <a:rPr lang="en-GB" dirty="0" err="1">
                <a:solidFill>
                  <a:srgbClr val="CC0000"/>
                </a:solidFill>
              </a:rPr>
              <a:t>view&amp;id</a:t>
            </a:r>
            <a:r>
              <a:rPr lang="en-GB" dirty="0">
                <a:solidFill>
                  <a:srgbClr val="CC0000"/>
                </a:solidFill>
              </a:rPr>
              <a:t>=43803&amp;Itemid=1149&amp;lang=</a:t>
            </a:r>
            <a:endParaRPr lang="el-GR" dirty="0">
              <a:solidFill>
                <a:srgbClr val="CC0000"/>
              </a:solidFill>
            </a:endParaRPr>
          </a:p>
          <a:p>
            <a:r>
              <a:rPr lang="el-GR" b="1" dirty="0" smtClean="0"/>
              <a:t>Δημόσια </a:t>
            </a:r>
            <a:r>
              <a:rPr lang="el-GR" b="1" dirty="0"/>
              <a:t>Δεδομένα ΕΛ.ΑΣ</a:t>
            </a:r>
            <a:r>
              <a:rPr lang="el-GR" b="1" dirty="0" smtClean="0"/>
              <a:t>.</a:t>
            </a:r>
            <a:r>
              <a:rPr lang="en-US" b="1" dirty="0" smtClean="0"/>
              <a:t> [</a:t>
            </a:r>
            <a:r>
              <a:rPr lang="en-US" b="1" dirty="0" err="1" smtClean="0"/>
              <a:t>xls</a:t>
            </a:r>
            <a:r>
              <a:rPr lang="en-US" b="1" dirty="0" smtClean="0"/>
              <a:t>]</a:t>
            </a:r>
            <a:endParaRPr lang="el-GR" b="1" dirty="0"/>
          </a:p>
          <a:p>
            <a:pPr lvl="1"/>
            <a:r>
              <a:rPr lang="en-US" dirty="0">
                <a:solidFill>
                  <a:srgbClr val="CC0000"/>
                </a:solidFill>
              </a:rPr>
              <a:t>http://astynomia.gr/opendata/ </a:t>
            </a:r>
            <a:endParaRPr lang="el-GR" dirty="0" smtClean="0">
              <a:solidFill>
                <a:srgbClr val="CC0000"/>
              </a:solidFill>
            </a:endParaRPr>
          </a:p>
          <a:p>
            <a:r>
              <a:rPr lang="en-US" b="1" dirty="0" smtClean="0"/>
              <a:t>Hellenic </a:t>
            </a:r>
            <a:r>
              <a:rPr lang="en-US" b="1" dirty="0"/>
              <a:t>Police LOD </a:t>
            </a:r>
            <a:r>
              <a:rPr lang="en-US" b="1" dirty="0" smtClean="0"/>
              <a:t>Server</a:t>
            </a:r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http://greek-lod.auth.gr/police</a:t>
            </a:r>
            <a:r>
              <a:rPr lang="en-GB" dirty="0" smtClean="0">
                <a:solidFill>
                  <a:srgbClr val="CC0000"/>
                </a:solidFill>
              </a:rPr>
              <a:t>/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0647-B098-437D-9DFB-D525FCED4B03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975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Πυροσβεστική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Δασικές Πυρκαγιές </a:t>
            </a:r>
            <a:r>
              <a:rPr lang="el-GR" b="1" dirty="0" smtClean="0"/>
              <a:t>2000-2013</a:t>
            </a:r>
            <a:r>
              <a:rPr lang="en-US" b="1" dirty="0" smtClean="0"/>
              <a:t> [</a:t>
            </a:r>
            <a:r>
              <a:rPr lang="en-US" b="1" dirty="0" err="1" smtClean="0"/>
              <a:t>xls</a:t>
            </a:r>
            <a:r>
              <a:rPr lang="en-US" b="1" dirty="0" smtClean="0"/>
              <a:t>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http://www.fireservice.gr/pyr/site/home/LC+Secondary+Menu/opendata.csp</a:t>
            </a:r>
            <a:endParaRPr lang="el-GR" dirty="0">
              <a:solidFill>
                <a:srgbClr val="CC0000"/>
              </a:solidFill>
            </a:endParaRPr>
          </a:p>
          <a:p>
            <a:r>
              <a:rPr lang="el-GR" b="1" dirty="0"/>
              <a:t>Αστικά </a:t>
            </a:r>
            <a:r>
              <a:rPr lang="el-GR" b="1" dirty="0" smtClean="0"/>
              <a:t>Συμβάντα</a:t>
            </a:r>
            <a:r>
              <a:rPr lang="en-US" b="1" dirty="0" smtClean="0"/>
              <a:t> [html]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www.fireservice.gr/statistika/astika.php</a:t>
            </a:r>
            <a:endParaRPr lang="el-GR" dirty="0" smtClean="0">
              <a:solidFill>
                <a:srgbClr val="CC0000"/>
              </a:solidFill>
            </a:endParaRPr>
          </a:p>
          <a:p>
            <a:r>
              <a:rPr lang="el-GR" b="1" dirty="0" err="1"/>
              <a:t>Αγροτοδασικές</a:t>
            </a:r>
            <a:r>
              <a:rPr lang="el-GR" b="1" dirty="0"/>
              <a:t> </a:t>
            </a:r>
            <a:r>
              <a:rPr lang="el-GR" b="1" dirty="0" smtClean="0"/>
              <a:t>Πυρκαγιές</a:t>
            </a:r>
            <a:r>
              <a:rPr lang="en-US" b="1" dirty="0"/>
              <a:t> [html]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http://www.fireservice.gr/statistika/dasika.php</a:t>
            </a:r>
          </a:p>
          <a:p>
            <a:r>
              <a:rPr lang="da-DK" b="1" dirty="0"/>
              <a:t>Hellenic Fire Brigade LOD Server 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http://greek-lod.math.auth.gr/fire-brigade/</a:t>
            </a:r>
            <a:endParaRPr lang="el-GR" dirty="0">
              <a:solidFill>
                <a:srgbClr val="CC00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124-860C-4C78-AAE6-F52DA32165B0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87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Diavgeia.gov.gr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err="1"/>
              <a:t>Δι@ύγεια</a:t>
            </a:r>
            <a:r>
              <a:rPr lang="el-GR" b="1" dirty="0"/>
              <a:t> - </a:t>
            </a:r>
            <a:r>
              <a:rPr lang="en-GB" b="1" dirty="0"/>
              <a:t>API </a:t>
            </a:r>
            <a:r>
              <a:rPr lang="el-GR" b="1" dirty="0"/>
              <a:t>Ανοιχτών </a:t>
            </a:r>
            <a:r>
              <a:rPr lang="el-GR" b="1" dirty="0" smtClean="0"/>
              <a:t>Δεδομένων</a:t>
            </a:r>
          </a:p>
          <a:p>
            <a:pPr lvl="1"/>
            <a:r>
              <a:rPr lang="el-GR" dirty="0"/>
              <a:t>Ανάκτηση στοιχείων αναρτημένης πράξης</a:t>
            </a:r>
          </a:p>
          <a:p>
            <a:pPr lvl="1"/>
            <a:r>
              <a:rPr lang="el-GR" dirty="0"/>
              <a:t>Ανάκτηση ιστορικού αναρτημένης πράξης</a:t>
            </a:r>
          </a:p>
          <a:p>
            <a:pPr lvl="1"/>
            <a:r>
              <a:rPr lang="el-GR" dirty="0"/>
              <a:t>Αναζήτηση πράξεων (απλή)</a:t>
            </a:r>
          </a:p>
          <a:p>
            <a:pPr lvl="1"/>
            <a:r>
              <a:rPr lang="el-GR" dirty="0"/>
              <a:t>Αναζήτηση πράξεων (αναλυτική)</a:t>
            </a:r>
          </a:p>
          <a:p>
            <a:pPr lvl="2"/>
            <a:r>
              <a:rPr lang="el-GR" dirty="0" smtClean="0"/>
              <a:t>Όροι αναζήτησης</a:t>
            </a:r>
          </a:p>
          <a:p>
            <a:pPr lvl="2"/>
            <a:r>
              <a:rPr lang="el-GR" dirty="0" smtClean="0"/>
              <a:t>Κοινοί </a:t>
            </a:r>
            <a:r>
              <a:rPr lang="el-GR" dirty="0"/>
              <a:t>Όροι </a:t>
            </a:r>
            <a:r>
              <a:rPr lang="el-GR" dirty="0" smtClean="0"/>
              <a:t>αναζήτησης</a:t>
            </a:r>
          </a:p>
          <a:p>
            <a:pPr lvl="2"/>
            <a:r>
              <a:rPr lang="el-GR" dirty="0" smtClean="0"/>
              <a:t>Όροι </a:t>
            </a:r>
            <a:r>
              <a:rPr lang="el-GR" dirty="0"/>
              <a:t>αναζήτησης ανά τύπο πράξεων</a:t>
            </a:r>
          </a:p>
          <a:p>
            <a:r>
              <a:rPr lang="el-GR" b="1" dirty="0"/>
              <a:t>Τιμές αναφοράς / Λεξικά / </a:t>
            </a:r>
            <a:r>
              <a:rPr lang="el-GR" b="1" dirty="0" smtClean="0"/>
              <a:t>Οργανόγραμμα</a:t>
            </a:r>
            <a:endParaRPr lang="el-GR" b="1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9C53-159E-4CF8-B533-E53A3BF2998B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Ypeka.gr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Αρχείο Παλαιότερων Δελτίων Ατμοσφαιρικής </a:t>
            </a:r>
            <a:r>
              <a:rPr lang="el-GR" b="1" dirty="0" smtClean="0"/>
              <a:t>Ρύπανσης</a:t>
            </a:r>
            <a:r>
              <a:rPr lang="en-US" b="1" dirty="0" smtClean="0"/>
              <a:t> [html]</a:t>
            </a:r>
            <a:endParaRPr lang="el-GR" b="1" dirty="0"/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</a:t>
            </a:r>
            <a:r>
              <a:rPr lang="en-GB" dirty="0">
                <a:solidFill>
                  <a:srgbClr val="CC0000"/>
                </a:solidFill>
              </a:rPr>
              <a:t>://</a:t>
            </a:r>
            <a:r>
              <a:rPr lang="en-GB" dirty="0" smtClean="0">
                <a:solidFill>
                  <a:srgbClr val="CC0000"/>
                </a:solidFill>
              </a:rPr>
              <a:t>env.ypeka.gr/deltia/arheio/</a:t>
            </a:r>
            <a:endParaRPr lang="el-GR" dirty="0">
              <a:solidFill>
                <a:srgbClr val="CC0000"/>
              </a:solidFill>
            </a:endParaRPr>
          </a:p>
          <a:p>
            <a:r>
              <a:rPr lang="el-GR" b="1" dirty="0" smtClean="0"/>
              <a:t>Δεδομένα Μετρήσεων Ατμοσφαιρικής Ρύπανσης 1984 – 2008</a:t>
            </a:r>
            <a:r>
              <a:rPr lang="en-US" b="1" dirty="0" smtClean="0"/>
              <a:t> [txt / </a:t>
            </a:r>
            <a:r>
              <a:rPr lang="en-US" b="1" dirty="0" err="1" smtClean="0"/>
              <a:t>dat</a:t>
            </a:r>
            <a:r>
              <a:rPr lang="en-US" b="1" dirty="0" smtClean="0"/>
              <a:t>]</a:t>
            </a:r>
            <a:endParaRPr lang="en-GB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www.ypeka.gr/Default.aspx?tabid=492&amp;language=el-GR</a:t>
            </a:r>
          </a:p>
          <a:p>
            <a:r>
              <a:rPr lang="el-GR" b="1" dirty="0" smtClean="0"/>
              <a:t>Ενεργειακά Ισοζύγια 1960-2012</a:t>
            </a:r>
            <a:r>
              <a:rPr lang="en-US" b="1" dirty="0" smtClean="0"/>
              <a:t> [html]</a:t>
            </a:r>
            <a:endParaRPr lang="el-GR" b="1" dirty="0" smtClean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195.251.42.2/cgi-bin/nisehist.sh?objtype=stats_query</a:t>
            </a:r>
            <a:endParaRPr lang="el-GR" dirty="0" smtClean="0">
              <a:solidFill>
                <a:srgbClr val="CC0000"/>
              </a:solidFill>
            </a:endParaRPr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A928-762E-4DDB-90D9-AC753FC76935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26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22368" cy="1600200"/>
          </a:xfrm>
        </p:spPr>
        <p:txBody>
          <a:bodyPr>
            <a:normAutofit/>
          </a:bodyPr>
          <a:lstStyle/>
          <a:p>
            <a:r>
              <a:rPr lang="el-GR" dirty="0" smtClean="0"/>
              <a:t>Βουλή των Ελλήνων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«Διαφάνεια»</a:t>
            </a:r>
          </a:p>
          <a:p>
            <a:pPr lvl="1"/>
            <a:r>
              <a:rPr lang="en-GB" dirty="0"/>
              <a:t>API </a:t>
            </a:r>
            <a:r>
              <a:rPr lang="el-GR" dirty="0"/>
              <a:t>Ανοιχτών Δεδομένων</a:t>
            </a:r>
          </a:p>
          <a:p>
            <a:pPr lvl="1"/>
            <a:r>
              <a:rPr lang="el-GR" dirty="0"/>
              <a:t>Αναζήτηση Αποφάσεων</a:t>
            </a:r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</a:t>
            </a:r>
            <a:r>
              <a:rPr lang="en-GB" dirty="0">
                <a:solidFill>
                  <a:srgbClr val="CC0000"/>
                </a:solidFill>
              </a:rPr>
              <a:t>://</a:t>
            </a:r>
            <a:r>
              <a:rPr lang="en-GB" dirty="0" smtClean="0">
                <a:solidFill>
                  <a:srgbClr val="CC0000"/>
                </a:solidFill>
              </a:rPr>
              <a:t>diafaneia.hellenicparliament.gr/OpenData</a:t>
            </a:r>
            <a:endParaRPr lang="el-GR" dirty="0" smtClean="0">
              <a:solidFill>
                <a:srgbClr val="CC0000"/>
              </a:solidFill>
            </a:endParaRPr>
          </a:p>
          <a:p>
            <a:r>
              <a:rPr lang="el-GR" b="1" dirty="0" smtClean="0"/>
              <a:t>Πρακτικά συνεδριάσεων</a:t>
            </a:r>
            <a:r>
              <a:rPr lang="en-US" b="1" dirty="0" smtClean="0"/>
              <a:t> [doc]</a:t>
            </a:r>
            <a:endParaRPr lang="el-GR" b="1" dirty="0" smtClean="0"/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</a:t>
            </a:r>
            <a:r>
              <a:rPr lang="en-GB" dirty="0">
                <a:solidFill>
                  <a:srgbClr val="CC0000"/>
                </a:solidFill>
              </a:rPr>
              <a:t>://www.hellenicparliament.gr/Praktika/Synedriaseis-Olomeleias</a:t>
            </a:r>
            <a:endParaRPr lang="el-GR" dirty="0">
              <a:solidFill>
                <a:srgbClr val="CC00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2588-28A7-4E44-B832-0C5C118780D8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77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Διοργανωτές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Ινστιτούτο Πληροφοριακών Συστημάτων του Ερευνητικού Κέντρου «Αθηνά</a:t>
            </a:r>
            <a:r>
              <a:rPr lang="el-GR" b="1" dirty="0" smtClean="0"/>
              <a:t>»</a:t>
            </a:r>
            <a:endParaRPr lang="en-US" b="1" dirty="0" smtClean="0"/>
          </a:p>
          <a:p>
            <a:pPr lvl="1"/>
            <a:r>
              <a:rPr lang="el-GR" i="1" dirty="0"/>
              <a:t>Το ΙΠΣΥ έχει ως αποστολή να διεξάγει έρευνα, να αναπτύσσει καινοτόμες εφαρμογές και προϊόντα, και να παρέχει υπηρεσίες στους τομείς της διαχείρισης της πληροφορίας και των πληροφοριακών συστημάτων μεγάλης κλίμακας. </a:t>
            </a:r>
            <a:endParaRPr lang="en-US" i="1" dirty="0"/>
          </a:p>
          <a:p>
            <a:pPr lvl="1"/>
            <a:endParaRPr lang="en-US" i="1" dirty="0"/>
          </a:p>
          <a:p>
            <a:r>
              <a:rPr lang="el-GR" b="1" dirty="0" smtClean="0"/>
              <a:t>Βραδιά </a:t>
            </a:r>
            <a:r>
              <a:rPr lang="el-GR" b="1" dirty="0"/>
              <a:t>του </a:t>
            </a:r>
            <a:r>
              <a:rPr lang="el-GR" b="1" dirty="0" smtClean="0"/>
              <a:t>Ερευνητή</a:t>
            </a:r>
            <a:r>
              <a:rPr lang="en-US" b="1" dirty="0" smtClean="0"/>
              <a:t> 2014</a:t>
            </a:r>
            <a:endParaRPr lang="el-GR" b="1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6854-32E8-4ABD-BBEC-9F378C51BBCA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79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πηγές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/>
            <a:r>
              <a:rPr lang="en-GB" b="1" dirty="0" smtClean="0"/>
              <a:t>yperdiavgeia.gr</a:t>
            </a:r>
            <a:endParaRPr lang="el-GR" b="1" dirty="0"/>
          </a:p>
          <a:p>
            <a:pPr lvl="1"/>
            <a:r>
              <a:rPr lang="el-GR" dirty="0" smtClean="0"/>
              <a:t>ΦΕΚ από Ε.Τ.</a:t>
            </a:r>
            <a:r>
              <a:rPr lang="en-US" dirty="0" smtClean="0"/>
              <a:t> / </a:t>
            </a:r>
            <a:r>
              <a:rPr lang="el-GR" dirty="0" smtClean="0"/>
              <a:t>Προκηρύξεις &amp; Προμήθειες</a:t>
            </a:r>
            <a:endParaRPr lang="en-US" dirty="0"/>
          </a:p>
          <a:p>
            <a:r>
              <a:rPr lang="en-US" b="1" dirty="0" smtClean="0"/>
              <a:t>publicspending.gr</a:t>
            </a:r>
          </a:p>
          <a:p>
            <a:pPr lvl="1"/>
            <a:r>
              <a:rPr lang="en-US" dirty="0"/>
              <a:t>SPARQL endpoint </a:t>
            </a:r>
            <a:r>
              <a:rPr lang="en-US" dirty="0">
                <a:solidFill>
                  <a:srgbClr val="CC0000"/>
                </a:solidFill>
              </a:rPr>
              <a:t>http://publicspending.gr/greece/data</a:t>
            </a:r>
          </a:p>
          <a:p>
            <a:r>
              <a:rPr lang="el-GR" b="1" dirty="0"/>
              <a:t>Κεντρικό Ηλεκτρονικό Μητρώο Δημοσίων </a:t>
            </a:r>
            <a:r>
              <a:rPr lang="el-GR" b="1" dirty="0" smtClean="0"/>
              <a:t>Συμβάσεων</a:t>
            </a:r>
            <a:r>
              <a:rPr lang="en-US" b="1" dirty="0" smtClean="0"/>
              <a:t> [pdf]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www.eprocurement.gov.gr</a:t>
            </a:r>
            <a:endParaRPr lang="el-GR" dirty="0">
              <a:solidFill>
                <a:srgbClr val="CC00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DDFC-9D07-4E72-ACE5-C824B9AEE75D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86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πηγές </a:t>
            </a:r>
            <a:r>
              <a:rPr lang="el-GR" dirty="0" smtClean="0"/>
              <a:t>(</a:t>
            </a:r>
            <a:r>
              <a:rPr lang="en-US" dirty="0" smtClean="0"/>
              <a:t>2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/>
            <a:r>
              <a:rPr lang="el-GR" b="1" dirty="0" smtClean="0"/>
              <a:t>Παρατηρητήριο Καυσίμων</a:t>
            </a:r>
            <a:r>
              <a:rPr lang="en-US" b="1" dirty="0" smtClean="0"/>
              <a:t> [pdf]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http://www.fuelprices.gr/</a:t>
            </a:r>
          </a:p>
          <a:p>
            <a:r>
              <a:rPr lang="el-GR" b="1" dirty="0" smtClean="0"/>
              <a:t>ΛΑΓΗΕ</a:t>
            </a:r>
            <a:r>
              <a:rPr lang="en-US" b="1" dirty="0"/>
              <a:t> </a:t>
            </a:r>
            <a:r>
              <a:rPr lang="en-US" b="1" dirty="0" smtClean="0"/>
              <a:t>[pdf]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http://www.lagie.gr/agora/analysi-agoras/miniaia-deltia-iep/</a:t>
            </a:r>
            <a:endParaRPr lang="el-GR" dirty="0">
              <a:solidFill>
                <a:srgbClr val="CC0000"/>
              </a:solidFill>
            </a:endParaRPr>
          </a:p>
          <a:p>
            <a:r>
              <a:rPr lang="el-GR" b="1" dirty="0" smtClean="0"/>
              <a:t>ΔΕΔΔΗΕ </a:t>
            </a:r>
            <a:r>
              <a:rPr lang="el-GR" b="1" dirty="0"/>
              <a:t>- Προγραμματισμένες Διακοπές </a:t>
            </a:r>
            <a:r>
              <a:rPr lang="el-GR" b="1" dirty="0" smtClean="0"/>
              <a:t>Τροφοδότησης</a:t>
            </a:r>
            <a:r>
              <a:rPr lang="en-US" b="1" dirty="0" smtClean="0"/>
              <a:t> [html]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www.deddie.gr/outages/public/scheduling.aspx</a:t>
            </a:r>
            <a:endParaRPr lang="en-GB" dirty="0">
              <a:solidFill>
                <a:srgbClr val="CC00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CE34-433B-4FF0-9405-3FE985CAD535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997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Άλλες </a:t>
            </a:r>
            <a:r>
              <a:rPr lang="el-GR" dirty="0" smtClean="0"/>
              <a:t>πηγές (</a:t>
            </a:r>
            <a:r>
              <a:rPr lang="en-US" dirty="0" smtClean="0"/>
              <a:t>3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Αποτελέσματα τοπικών εκλογών 2014</a:t>
            </a:r>
            <a:r>
              <a:rPr lang="en-US" b="1" dirty="0" smtClean="0"/>
              <a:t> [txt]</a:t>
            </a:r>
            <a:endParaRPr lang="el-GR" b="1" dirty="0" smtClean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www.amna.gr/election_results/MUN/election14.html</a:t>
            </a:r>
            <a:endParaRPr lang="el-GR" dirty="0" smtClean="0">
              <a:solidFill>
                <a:srgbClr val="CC0000"/>
              </a:solidFill>
            </a:endParaRPr>
          </a:p>
          <a:p>
            <a:r>
              <a:rPr lang="el-GR" b="1" dirty="0"/>
              <a:t>Αποτελέσματα εκλογών </a:t>
            </a:r>
            <a:r>
              <a:rPr lang="el-GR" b="1" dirty="0" smtClean="0"/>
              <a:t>06/2012</a:t>
            </a:r>
            <a:r>
              <a:rPr lang="en-US" b="1" dirty="0" smtClean="0"/>
              <a:t> [txt]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http://www.opengeodata.gr/?p=363</a:t>
            </a:r>
            <a:endParaRPr lang="el-GR" dirty="0">
              <a:solidFill>
                <a:srgbClr val="CC0000"/>
              </a:solidFill>
            </a:endParaRPr>
          </a:p>
          <a:p>
            <a:r>
              <a:rPr lang="el-GR" b="1" dirty="0" smtClean="0"/>
              <a:t>Όρια </a:t>
            </a:r>
            <a:r>
              <a:rPr lang="el-GR" b="1" dirty="0"/>
              <a:t>Διαμερισμάτων </a:t>
            </a:r>
            <a:r>
              <a:rPr lang="el-GR" b="1" dirty="0" smtClean="0"/>
              <a:t>&amp; γειτονιών </a:t>
            </a:r>
            <a:r>
              <a:rPr lang="el-GR" b="1" dirty="0"/>
              <a:t>Δήμου </a:t>
            </a:r>
            <a:r>
              <a:rPr lang="el-GR" b="1" dirty="0" smtClean="0"/>
              <a:t>Αθήνας</a:t>
            </a:r>
            <a:r>
              <a:rPr lang="en-US" b="1" dirty="0" smtClean="0"/>
              <a:t> [</a:t>
            </a:r>
            <a:r>
              <a:rPr lang="en-US" b="1" dirty="0" err="1" smtClean="0"/>
              <a:t>kmz</a:t>
            </a:r>
            <a:r>
              <a:rPr lang="en-US" b="1" dirty="0" smtClean="0"/>
              <a:t>]</a:t>
            </a:r>
            <a:endParaRPr lang="el-GR" b="1" dirty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http://www.opengeodata.gr/?</a:t>
            </a:r>
            <a:r>
              <a:rPr lang="en-GB" dirty="0" smtClean="0">
                <a:solidFill>
                  <a:srgbClr val="CC0000"/>
                </a:solidFill>
              </a:rPr>
              <a:t>p=387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5C9-73C2-4BC0-B3A1-427EEDF5D013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80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22368" cy="1600200"/>
          </a:xfrm>
        </p:spPr>
        <p:txBody>
          <a:bodyPr>
            <a:normAutofit/>
          </a:bodyPr>
          <a:lstStyle/>
          <a:p>
            <a:r>
              <a:rPr lang="el-GR" dirty="0" smtClean="0"/>
              <a:t>Από το Εξωτερικό</a:t>
            </a:r>
            <a:r>
              <a:rPr lang="en-US" dirty="0" smtClean="0"/>
              <a:t>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err="1" smtClean="0"/>
              <a:t>Dbpedia</a:t>
            </a:r>
            <a:endParaRPr lang="en-US" b="1" dirty="0" smtClean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wiki.dbpedia.org/OnlineAccess</a:t>
            </a:r>
          </a:p>
          <a:p>
            <a:r>
              <a:rPr lang="en-GB" b="1" dirty="0" err="1" smtClean="0"/>
              <a:t>Europeana</a:t>
            </a:r>
            <a:endParaRPr lang="en-GB" b="1" dirty="0" smtClean="0"/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http://labs.europeana.eu/api/</a:t>
            </a:r>
          </a:p>
          <a:p>
            <a:pPr lvl="1"/>
            <a:r>
              <a:rPr lang="en-US" dirty="0"/>
              <a:t>REST API - Standard REST calls over HTTP. Responses returned in JSON.</a:t>
            </a:r>
          </a:p>
          <a:p>
            <a:pPr lvl="1"/>
            <a:r>
              <a:rPr lang="en-US" dirty="0"/>
              <a:t>Linked Open Data - Query and retrieve data in SPARQL 1.1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World Bank [</a:t>
            </a:r>
            <a:r>
              <a:rPr lang="en-US" b="1" dirty="0" err="1" smtClean="0"/>
              <a:t>xls</a:t>
            </a:r>
            <a:r>
              <a:rPr lang="en-US" b="1" dirty="0" smtClean="0"/>
              <a:t>, csv, xml]</a:t>
            </a:r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http://data.worldbank.org</a:t>
            </a:r>
            <a:r>
              <a:rPr lang="en-GB" dirty="0" smtClean="0">
                <a:solidFill>
                  <a:srgbClr val="CC0000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http://data.worldbank.org/country/greece</a:t>
            </a:r>
            <a:endParaRPr lang="el-GR" dirty="0">
              <a:solidFill>
                <a:srgbClr val="CC00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A1A-E66F-4E7F-8DD7-8083A4D116AF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07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94376" cy="1600200"/>
          </a:xfrm>
        </p:spPr>
        <p:txBody>
          <a:bodyPr>
            <a:normAutofit/>
          </a:bodyPr>
          <a:lstStyle/>
          <a:p>
            <a:r>
              <a:rPr lang="el-GR" dirty="0"/>
              <a:t>Από το Εξωτερικό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http</a:t>
            </a:r>
            <a:r>
              <a:rPr lang="en-GB" b="1" dirty="0">
                <a:solidFill>
                  <a:srgbClr val="CC0000"/>
                </a:solidFill>
              </a:rPr>
              <a:t>://eurostat.linked-statistics.org</a:t>
            </a:r>
            <a:r>
              <a:rPr lang="en-GB" b="1" dirty="0" smtClean="0">
                <a:solidFill>
                  <a:srgbClr val="CC0000"/>
                </a:solidFill>
              </a:rPr>
              <a:t>/</a:t>
            </a:r>
          </a:p>
          <a:p>
            <a:pPr lvl="1"/>
            <a:r>
              <a:rPr lang="en-US" dirty="0" smtClean="0"/>
              <a:t>Observations, Data </a:t>
            </a:r>
            <a:r>
              <a:rPr lang="en-US" dirty="0"/>
              <a:t>Structure Definition (DSD</a:t>
            </a:r>
            <a:r>
              <a:rPr lang="en-US" dirty="0" smtClean="0"/>
              <a:t>), Dictionaries</a:t>
            </a:r>
            <a:endParaRPr lang="en-US" dirty="0"/>
          </a:p>
          <a:p>
            <a:pPr lvl="1"/>
            <a:r>
              <a:rPr lang="en-US" dirty="0" smtClean="0"/>
              <a:t>SPARQL </a:t>
            </a:r>
            <a:r>
              <a:rPr lang="en-US" dirty="0"/>
              <a:t>endpoint </a:t>
            </a:r>
            <a:r>
              <a:rPr lang="en-US" dirty="0" smtClean="0"/>
              <a:t>/ </a:t>
            </a:r>
            <a:r>
              <a:rPr lang="en-US" dirty="0"/>
              <a:t>query the entire metadata including DSDs and dictionaries. </a:t>
            </a:r>
            <a:endParaRPr lang="en-US" dirty="0" smtClean="0"/>
          </a:p>
          <a:p>
            <a:r>
              <a:rPr lang="en-US" b="1" dirty="0">
                <a:solidFill>
                  <a:srgbClr val="CC0000"/>
                </a:solidFill>
              </a:rPr>
              <a:t>http://</a:t>
            </a:r>
            <a:r>
              <a:rPr lang="en-US" b="1" dirty="0" smtClean="0">
                <a:solidFill>
                  <a:srgbClr val="CC0000"/>
                </a:solidFill>
              </a:rPr>
              <a:t>publicdata.eu/dataset</a:t>
            </a:r>
          </a:p>
          <a:p>
            <a:pPr lvl="1"/>
            <a:r>
              <a:rPr lang="el-GR" dirty="0" smtClean="0"/>
              <a:t>Όχι για Ελλάδα</a:t>
            </a:r>
          </a:p>
          <a:p>
            <a:r>
              <a:rPr lang="en-GB" b="1" dirty="0">
                <a:solidFill>
                  <a:srgbClr val="CC0000"/>
                </a:solidFill>
              </a:rPr>
              <a:t>https://datamarket.com</a:t>
            </a:r>
            <a:r>
              <a:rPr lang="en-GB" b="1" dirty="0" smtClean="0">
                <a:solidFill>
                  <a:srgbClr val="CC0000"/>
                </a:solidFill>
              </a:rPr>
              <a:t>/ </a:t>
            </a:r>
            <a:r>
              <a:rPr lang="el-GR" dirty="0" smtClean="0"/>
              <a:t>[δωρεάν εγγραφή]</a:t>
            </a:r>
          </a:p>
          <a:p>
            <a:pPr lvl="1"/>
            <a:r>
              <a:rPr lang="en-US" dirty="0" err="1" smtClean="0"/>
              <a:t>Gapminder</a:t>
            </a:r>
            <a:r>
              <a:rPr lang="en-US" dirty="0" smtClean="0"/>
              <a:t>, UN, Economist</a:t>
            </a:r>
            <a:endParaRPr lang="el-GR" dirty="0" smtClean="0"/>
          </a:p>
          <a:p>
            <a:pPr lvl="1"/>
            <a:endParaRPr lang="en-US" dirty="0" smtClean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9BB5-5D50-4F16-8829-29ACF852AF4A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7723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94376" cy="1600200"/>
          </a:xfrm>
        </p:spPr>
        <p:txBody>
          <a:bodyPr>
            <a:normAutofit/>
          </a:bodyPr>
          <a:lstStyle/>
          <a:p>
            <a:r>
              <a:rPr lang="el-GR" dirty="0"/>
              <a:t>Από το Εξωτερικό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CC0000"/>
                </a:solidFill>
              </a:rPr>
              <a:t>http://270a.info/</a:t>
            </a:r>
          </a:p>
          <a:p>
            <a:r>
              <a:rPr lang="el-GR" dirty="0" smtClean="0"/>
              <a:t>Διεθνής Διαφάνεια / </a:t>
            </a:r>
            <a:r>
              <a:rPr lang="en-US" dirty="0" smtClean="0"/>
              <a:t>Transparency </a:t>
            </a:r>
            <a:r>
              <a:rPr lang="en-US" dirty="0"/>
              <a:t>International</a:t>
            </a:r>
          </a:p>
          <a:p>
            <a:r>
              <a:rPr lang="el-GR" dirty="0" smtClean="0"/>
              <a:t>ΟΟΣΑ / </a:t>
            </a:r>
            <a:r>
              <a:rPr lang="en-US" dirty="0" smtClean="0"/>
              <a:t>OECD</a:t>
            </a:r>
            <a:endParaRPr lang="en-US" dirty="0"/>
          </a:p>
          <a:p>
            <a:r>
              <a:rPr lang="en-US" dirty="0" smtClean="0"/>
              <a:t>Food </a:t>
            </a:r>
            <a:r>
              <a:rPr lang="en-US" dirty="0"/>
              <a:t>and Agriculture Organization of the United Nations</a:t>
            </a:r>
          </a:p>
          <a:p>
            <a:r>
              <a:rPr lang="el-GR" dirty="0" smtClean="0"/>
              <a:t>ΕΚΤ / </a:t>
            </a:r>
            <a:r>
              <a:rPr lang="en-US" dirty="0" smtClean="0"/>
              <a:t>European </a:t>
            </a:r>
            <a:r>
              <a:rPr lang="en-US" dirty="0"/>
              <a:t>Central Bank</a:t>
            </a:r>
          </a:p>
          <a:p>
            <a:r>
              <a:rPr lang="el-GR" dirty="0" smtClean="0"/>
              <a:t>ΔΝΤ / </a:t>
            </a:r>
            <a:r>
              <a:rPr lang="en-US" dirty="0" smtClean="0"/>
              <a:t>International </a:t>
            </a:r>
            <a:r>
              <a:rPr lang="en-US" dirty="0"/>
              <a:t>Monetary Fund</a:t>
            </a:r>
          </a:p>
          <a:p>
            <a:r>
              <a:rPr lang="en-US" dirty="0"/>
              <a:t>UNESCO Institute for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9A8F-F609-477B-9323-7D5198EDE714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93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94376" cy="1600200"/>
          </a:xfrm>
        </p:spPr>
        <p:txBody>
          <a:bodyPr>
            <a:normAutofit/>
          </a:bodyPr>
          <a:lstStyle/>
          <a:p>
            <a:r>
              <a:rPr lang="el-GR" dirty="0"/>
              <a:t>Από το Εξωτερικό</a:t>
            </a:r>
            <a:r>
              <a:rPr lang="en-US" dirty="0"/>
              <a:t> </a:t>
            </a:r>
            <a:r>
              <a:rPr lang="en-US" dirty="0" smtClean="0"/>
              <a:t>(4)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/>
              <a:t>GeoNames</a:t>
            </a:r>
            <a:r>
              <a:rPr lang="el-GR" dirty="0"/>
              <a:t> </a:t>
            </a:r>
          </a:p>
          <a:p>
            <a:pPr lvl="1"/>
            <a:r>
              <a:rPr lang="en-GB" dirty="0" smtClean="0">
                <a:solidFill>
                  <a:srgbClr val="CC0000"/>
                </a:solidFill>
              </a:rPr>
              <a:t>http</a:t>
            </a:r>
            <a:r>
              <a:rPr lang="en-GB" dirty="0">
                <a:solidFill>
                  <a:srgbClr val="CC0000"/>
                </a:solidFill>
              </a:rPr>
              <a:t>://</a:t>
            </a:r>
            <a:r>
              <a:rPr lang="en-GB" dirty="0" smtClean="0">
                <a:solidFill>
                  <a:srgbClr val="CC0000"/>
                </a:solidFill>
              </a:rPr>
              <a:t>www.geonames.org/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eographical </a:t>
            </a:r>
            <a:r>
              <a:rPr lang="en-US" dirty="0"/>
              <a:t>database covers all countries and contains over eight million </a:t>
            </a:r>
            <a:r>
              <a:rPr lang="en-US" dirty="0" err="1" smtClean="0"/>
              <a:t>placenames</a:t>
            </a:r>
            <a:r>
              <a:rPr lang="en-US" dirty="0" smtClean="0"/>
              <a:t>.</a:t>
            </a:r>
          </a:p>
          <a:p>
            <a:r>
              <a:rPr lang="en-US" b="1" dirty="0" err="1"/>
              <a:t>AirBase</a:t>
            </a:r>
            <a:r>
              <a:rPr lang="en-US" b="1" dirty="0"/>
              <a:t> - The European air quality database</a:t>
            </a:r>
          </a:p>
          <a:p>
            <a:pPr lvl="1"/>
            <a:r>
              <a:rPr lang="en-GB" dirty="0">
                <a:solidFill>
                  <a:srgbClr val="CC0000"/>
                </a:solidFill>
              </a:rPr>
              <a:t>http://</a:t>
            </a:r>
            <a:r>
              <a:rPr lang="en-GB" dirty="0" smtClean="0">
                <a:solidFill>
                  <a:srgbClr val="CC0000"/>
                </a:solidFill>
              </a:rPr>
              <a:t>www.eea.europa.eu/data-and-maps/data/airbase-the-european-air-quality-database-8#tab-data-by-country</a:t>
            </a:r>
            <a:endParaRPr lang="en-US" dirty="0" smtClean="0">
              <a:solidFill>
                <a:srgbClr val="CC0000"/>
              </a:solidFill>
            </a:endParaRPr>
          </a:p>
          <a:p>
            <a:pPr lvl="1"/>
            <a:endParaRPr lang="en-US" dirty="0" smtClean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F1-32EB-4205-848F-82579AD92E1F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58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311952"/>
            <a:ext cx="7560000" cy="4269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171" y="5229200"/>
            <a:ext cx="820769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5800" b="1" dirty="0" smtClean="0">
                <a:solidFill>
                  <a:srgbClr val="CC0000"/>
                </a:solidFill>
                <a:latin typeface="Roboto Slab" pitchFamily="2" charset="0"/>
                <a:ea typeface="Roboto Slab" pitchFamily="2" charset="0"/>
              </a:rPr>
              <a:t>Ώρα για τις Εφαρμογές</a:t>
            </a:r>
            <a:endParaRPr lang="el-GR" sz="5800" b="1" dirty="0">
              <a:solidFill>
                <a:srgbClr val="CC0000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8A52-F9DC-46EB-80CC-D321DF33CD3E}" type="datetime1">
              <a:rPr lang="el-GR" smtClean="0"/>
              <a:t>20/9/2014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7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266384" cy="1600200"/>
          </a:xfrm>
        </p:spPr>
        <p:txBody>
          <a:bodyPr>
            <a:normAutofit/>
          </a:bodyPr>
          <a:lstStyle/>
          <a:p>
            <a:r>
              <a:rPr lang="el-GR" dirty="0" smtClean="0"/>
              <a:t>Ιδέες &amp; Κατευθύνσεις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Εφαρμογές εξαγωγής (με </a:t>
            </a:r>
            <a:r>
              <a:rPr lang="el-GR" b="1" dirty="0" err="1" smtClean="0"/>
              <a:t>scrappers</a:t>
            </a:r>
            <a:r>
              <a:rPr lang="el-GR" b="1" dirty="0" smtClean="0"/>
              <a:t>).</a:t>
            </a:r>
          </a:p>
          <a:p>
            <a:r>
              <a:rPr lang="el-GR" b="1" dirty="0" smtClean="0"/>
              <a:t>Εφαρμογές καθαρισμού και διάθεσης δεδομένων</a:t>
            </a:r>
            <a:endParaRPr lang="el-GR" b="1" dirty="0"/>
          </a:p>
          <a:p>
            <a:r>
              <a:rPr lang="el-GR" b="1" dirty="0" smtClean="0"/>
              <a:t>Εφαρμογές εμπλουτισμού συγγενών δεδομένων από διαφορετικές πηγές</a:t>
            </a:r>
          </a:p>
          <a:p>
            <a:r>
              <a:rPr lang="el-GR" b="1" dirty="0" smtClean="0"/>
              <a:t>Εφαρμογές σύνθετης αναζήτησης</a:t>
            </a:r>
          </a:p>
          <a:p>
            <a:r>
              <a:rPr lang="el-GR" b="1" dirty="0" smtClean="0"/>
              <a:t>Εφαρμογές ενοποίησης πηγών</a:t>
            </a:r>
          </a:p>
          <a:p>
            <a:r>
              <a:rPr lang="el-GR" b="1" dirty="0" smtClean="0"/>
              <a:t>Εφαρμογές </a:t>
            </a:r>
            <a:r>
              <a:rPr lang="el-GR" b="1" dirty="0" err="1" smtClean="0"/>
              <a:t>οπτικοποίησης</a:t>
            </a:r>
            <a:r>
              <a:rPr lang="el-GR" b="1" dirty="0" smtClean="0"/>
              <a:t> / παρουσίασης δεδομένων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B891-B77A-4DBB-8072-F8B8C5FF3CAA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65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Επόμενα Βήματα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Υλικό και τυχόν ανακοινώσεις θα ανεβαίνουν στη σελίδα</a:t>
            </a:r>
            <a:br>
              <a:rPr lang="el-GR" b="1" dirty="0" smtClean="0"/>
            </a:br>
            <a:r>
              <a:rPr lang="en-GB" dirty="0" smtClean="0">
                <a:solidFill>
                  <a:srgbClr val="CC0000"/>
                </a:solidFill>
                <a:hlinkClick r:id="rId2"/>
              </a:rPr>
              <a:t>http://odc14.imis.athena-innovation.gr/</a:t>
            </a:r>
            <a:endParaRPr lang="en-GB" dirty="0" smtClean="0">
              <a:solidFill>
                <a:srgbClr val="CC0000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Απογραφή Ανοικτών Δεδομένων Ελληνικών Πόλεων 2014 (</a:t>
            </a:r>
            <a:r>
              <a:rPr lang="en-US" b="1" dirty="0" smtClean="0">
                <a:solidFill>
                  <a:schemeClr val="tx1"/>
                </a:solidFill>
              </a:rPr>
              <a:t>OKF Greece</a:t>
            </a:r>
            <a:r>
              <a:rPr lang="el-GR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l-GR" b="1" dirty="0" smtClean="0"/>
              <a:t>Επικοινωνία με </a:t>
            </a:r>
            <a:r>
              <a:rPr lang="en-US" b="1" dirty="0" smtClean="0"/>
              <a:t>Mentors</a:t>
            </a:r>
            <a:r>
              <a:rPr lang="el-GR" b="1" dirty="0" smtClean="0"/>
              <a:t> μέσω</a:t>
            </a:r>
            <a:r>
              <a:rPr lang="en-US" b="1" dirty="0" smtClean="0"/>
              <a:t> e-mail</a:t>
            </a:r>
            <a:r>
              <a:rPr lang="el-GR" b="1" dirty="0" smtClean="0"/>
              <a:t> στο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rgbClr val="CC0000"/>
                </a:solidFill>
              </a:rPr>
              <a:t>odc14@imis.athena-innovation.gr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Ως το βράδυ της Πέμπτης 25/9 θα πρέπει να έχει σταλεί </a:t>
            </a:r>
            <a:r>
              <a:rPr lang="en-US" b="1" dirty="0" smtClean="0">
                <a:solidFill>
                  <a:schemeClr val="tx1"/>
                </a:solidFill>
              </a:rPr>
              <a:t>link</a:t>
            </a:r>
            <a:r>
              <a:rPr lang="el-GR" b="1" dirty="0" smtClean="0">
                <a:solidFill>
                  <a:schemeClr val="tx1"/>
                </a:solidFill>
              </a:rPr>
              <a:t> για </a:t>
            </a:r>
            <a:r>
              <a:rPr lang="en-US" b="1" dirty="0" smtClean="0">
                <a:solidFill>
                  <a:schemeClr val="tx1"/>
                </a:solidFill>
              </a:rPr>
              <a:t>Demo </a:t>
            </a:r>
            <a:r>
              <a:rPr lang="el-GR" b="1" dirty="0" smtClean="0">
                <a:solidFill>
                  <a:schemeClr val="tx1"/>
                </a:solidFill>
              </a:rPr>
              <a:t>της εφαρμογής.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Τελική παρουσίαση την Παρασκευή 26/9 μετά τις 19.00 στη «Βραδιά του Ερευνητή».</a:t>
            </a:r>
          </a:p>
          <a:p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7A96-A974-4B92-BB4B-07DFF3F58FF2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192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Συμμετέχοντες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Ερευνητές,</a:t>
            </a:r>
            <a:endParaRPr lang="en-US" dirty="0" smtClean="0"/>
          </a:p>
          <a:p>
            <a:r>
              <a:rPr lang="el-GR" dirty="0" smtClean="0"/>
              <a:t>Επιχειρηματίες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Δημόσιοι </a:t>
            </a:r>
            <a:r>
              <a:rPr lang="el-GR" dirty="0"/>
              <a:t>υπάλληλοι, </a:t>
            </a:r>
            <a:endParaRPr lang="el-GR" dirty="0" smtClean="0"/>
          </a:p>
          <a:p>
            <a:r>
              <a:rPr lang="el-GR" dirty="0"/>
              <a:t>Φ</a:t>
            </a:r>
            <a:r>
              <a:rPr lang="el-GR" dirty="0" smtClean="0"/>
              <a:t>οιτητές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Μαθητές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Όλοι </a:t>
            </a:r>
            <a:r>
              <a:rPr lang="el-GR" dirty="0"/>
              <a:t>όσοι ενδιαφέρονται να αναπτύξουν ψηφιακές εφαρμογές </a:t>
            </a:r>
            <a:r>
              <a:rPr lang="el-GR" dirty="0" smtClean="0"/>
              <a:t>με σύνολα </a:t>
            </a:r>
            <a:r>
              <a:rPr lang="el-GR" dirty="0"/>
              <a:t>ανοικτών δεδομένων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77E-B676-44B2-ABB7-2E2D06263691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99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311952"/>
            <a:ext cx="7560000" cy="4269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2387" y="5229200"/>
            <a:ext cx="753924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800" b="1" dirty="0" smtClean="0">
                <a:solidFill>
                  <a:srgbClr val="CC0000"/>
                </a:solidFill>
                <a:latin typeface="Roboto Slab" pitchFamily="2" charset="0"/>
                <a:ea typeface="Roboto Slab" pitchFamily="2" charset="0"/>
              </a:rPr>
              <a:t>Challenge Accepted !</a:t>
            </a:r>
            <a:endParaRPr lang="el-GR" sz="5800" b="1" dirty="0">
              <a:solidFill>
                <a:srgbClr val="CC0000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8ED-D96B-4342-8E02-168B03FEF970}" type="datetime1">
              <a:rPr lang="el-GR" smtClean="0"/>
              <a:t>20/9/2014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Όροι Συμμετοχής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/>
              <a:t>Να </a:t>
            </a:r>
            <a:r>
              <a:rPr lang="el-GR" dirty="0" smtClean="0"/>
              <a:t>χρησιμοποιηθεί </a:t>
            </a:r>
            <a:r>
              <a:rPr lang="el-GR" dirty="0"/>
              <a:t>Ανοικτός Κώδικας για την ανάπτυξή </a:t>
            </a:r>
            <a:r>
              <a:rPr lang="el-GR" dirty="0" smtClean="0"/>
              <a:t>των εφαρμογών (να είναι </a:t>
            </a:r>
            <a:r>
              <a:rPr lang="el-GR" dirty="0"/>
              <a:t>διαθέσιμος στην </a:t>
            </a:r>
            <a:r>
              <a:rPr lang="el-GR" dirty="0" smtClean="0"/>
              <a:t>Επιτροπή </a:t>
            </a:r>
            <a:r>
              <a:rPr lang="el-GR" dirty="0"/>
              <a:t>του Διαγωνισμού).</a:t>
            </a:r>
          </a:p>
          <a:p>
            <a:pPr lvl="0"/>
            <a:r>
              <a:rPr lang="el-GR" dirty="0"/>
              <a:t>Να πρόκειται για νέα και όχι για προϋπάρχουσα εφαρμογή.</a:t>
            </a:r>
          </a:p>
          <a:p>
            <a:r>
              <a:rPr lang="el-GR" dirty="0"/>
              <a:t>Να </a:t>
            </a:r>
            <a:r>
              <a:rPr lang="el-GR" dirty="0" smtClean="0"/>
              <a:t>συνοδεύεται </a:t>
            </a:r>
            <a:r>
              <a:rPr lang="el-GR" dirty="0"/>
              <a:t>από δήλωση των πηγών δεδομένων που χρησιμοποιήθηκαν, των τρόπων πρόσβασης σε καθεμία από αυτές </a:t>
            </a:r>
            <a:r>
              <a:rPr lang="el-GR" dirty="0" smtClean="0"/>
              <a:t>και </a:t>
            </a:r>
            <a:r>
              <a:rPr lang="el-GR" dirty="0"/>
              <a:t>των τυχόν αδειών που διέπουν τη χρήση των αντίστοιχων </a:t>
            </a:r>
            <a:r>
              <a:rPr lang="el-GR" dirty="0" smtClean="0"/>
              <a:t>δεδομένων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089-66DD-421C-B726-D8D5381B73FD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5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Κριτήρια Αξιολόγησης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Δημιουργική αξιοποίηση ανοικτών δημόσιων δεδομένων </a:t>
            </a:r>
          </a:p>
          <a:p>
            <a:pPr lvl="0"/>
            <a:r>
              <a:rPr lang="el-GR" dirty="0"/>
              <a:t>Νέα εφαρμογή και καινοτομική χρήση εργαλείων </a:t>
            </a:r>
          </a:p>
          <a:p>
            <a:pPr lvl="0"/>
            <a:r>
              <a:rPr lang="el-GR" dirty="0"/>
              <a:t>Ανάπτυξη υπηρεσιών προστιθέμενης αξίας </a:t>
            </a:r>
          </a:p>
          <a:p>
            <a:pPr lvl="0"/>
            <a:r>
              <a:rPr lang="el-GR" dirty="0"/>
              <a:t>Εύρος εφαρμογής, επαναχρησιμοποίηση </a:t>
            </a:r>
          </a:p>
          <a:p>
            <a:pPr lvl="0"/>
            <a:r>
              <a:rPr lang="el-GR" dirty="0"/>
              <a:t>Ωριμότητα εφαρμογής, τεχνική υλοποίηση, λειτουργικότητα και ευκολία χρήσης </a:t>
            </a:r>
          </a:p>
          <a:p>
            <a:r>
              <a:rPr lang="el-GR" dirty="0"/>
              <a:t>Συνολική παρουσίαση και τεκμηρίωση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D8-8180-49EF-99E8-5330A960AAFD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09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Παρασκευή </a:t>
            </a:r>
            <a:r>
              <a:rPr lang="el-GR" dirty="0"/>
              <a:t>19-09-2014: </a:t>
            </a:r>
            <a:r>
              <a:rPr lang="el-GR" dirty="0" smtClean="0"/>
              <a:t> </a:t>
            </a:r>
            <a:r>
              <a:rPr lang="en-US" b="1" dirty="0" smtClean="0"/>
              <a:t>Kick Off </a:t>
            </a:r>
            <a:r>
              <a:rPr lang="el-GR" b="1" dirty="0" smtClean="0"/>
              <a:t>Διαγωνισμού.</a:t>
            </a:r>
            <a:r>
              <a:rPr lang="el-GR" dirty="0" smtClean="0"/>
              <a:t> Παρουσίαση διαθέσιμων </a:t>
            </a:r>
            <a:r>
              <a:rPr lang="en-US" dirty="0" smtClean="0"/>
              <a:t>dataset, </a:t>
            </a:r>
            <a:r>
              <a:rPr lang="el-GR" dirty="0" smtClean="0"/>
              <a:t>γνωριμία με </a:t>
            </a:r>
            <a:r>
              <a:rPr lang="en-US" dirty="0" smtClean="0"/>
              <a:t>mentors, </a:t>
            </a:r>
            <a:r>
              <a:rPr lang="el-GR" dirty="0" smtClean="0"/>
              <a:t>διαμόρφωση ιδεών </a:t>
            </a:r>
            <a:r>
              <a:rPr lang="el-GR" dirty="0"/>
              <a:t>για τις </a:t>
            </a:r>
            <a:r>
              <a:rPr lang="el-GR" dirty="0" smtClean="0"/>
              <a:t>εφαρμογές.</a:t>
            </a:r>
            <a:endParaRPr lang="el-GR" dirty="0"/>
          </a:p>
          <a:p>
            <a:r>
              <a:rPr lang="el-GR" dirty="0" smtClean="0"/>
              <a:t>Έως </a:t>
            </a:r>
            <a:r>
              <a:rPr lang="el-GR" dirty="0"/>
              <a:t>και την Πέμπτη </a:t>
            </a:r>
            <a:r>
              <a:rPr lang="el-GR" dirty="0" smtClean="0"/>
              <a:t>25-09-2014 υποβολή με</a:t>
            </a:r>
            <a:r>
              <a:rPr lang="en-US" dirty="0" smtClean="0"/>
              <a:t> email </a:t>
            </a:r>
            <a:r>
              <a:rPr lang="el-GR" dirty="0" err="1" smtClean="0"/>
              <a:t>demo</a:t>
            </a:r>
            <a:r>
              <a:rPr lang="el-GR" dirty="0" smtClean="0"/>
              <a:t> </a:t>
            </a:r>
            <a:r>
              <a:rPr lang="el-GR" dirty="0"/>
              <a:t>της εφαρμογής </a:t>
            </a:r>
            <a:r>
              <a:rPr lang="el-GR" dirty="0" smtClean="0"/>
              <a:t>τους</a:t>
            </a:r>
            <a:r>
              <a:rPr lang="en-US" dirty="0" smtClean="0"/>
              <a:t>.</a:t>
            </a:r>
            <a:r>
              <a:rPr lang="el-GR" dirty="0"/>
              <a:t> </a:t>
            </a:r>
          </a:p>
          <a:p>
            <a:r>
              <a:rPr lang="el-GR" dirty="0" smtClean="0"/>
              <a:t>Παρασκευή 26-09-2014: </a:t>
            </a:r>
            <a:r>
              <a:rPr lang="el-GR" b="1" dirty="0" smtClean="0"/>
              <a:t>Ολοκλήρωση Διαγωνισμού.</a:t>
            </a:r>
            <a:r>
              <a:rPr lang="el-GR" dirty="0" smtClean="0"/>
              <a:t> Φιλοξενία στη «Βραδιά </a:t>
            </a:r>
            <a:r>
              <a:rPr lang="el-GR" dirty="0"/>
              <a:t>του </a:t>
            </a:r>
            <a:r>
              <a:rPr lang="el-GR" dirty="0" smtClean="0"/>
              <a:t>Ερευνητή»: Παρουσίαση εφαρμογών, ανακοίνωση νικητή &amp; απονομή επάθλων.</a:t>
            </a:r>
          </a:p>
          <a:p>
            <a:r>
              <a:rPr lang="el-GR" dirty="0" smtClean="0"/>
              <a:t>Ανάρτηση των αποτελεσμάτων &amp; των εφαρμογών στην </a:t>
            </a:r>
            <a:r>
              <a:rPr lang="el-GR" dirty="0"/>
              <a:t>ιστοσελίδα του </a:t>
            </a:r>
            <a:r>
              <a:rPr lang="el-GR" dirty="0" smtClean="0"/>
              <a:t>Ε.Κ. </a:t>
            </a:r>
            <a:r>
              <a:rPr lang="el-GR" dirty="0"/>
              <a:t>«Αθηνά</a:t>
            </a:r>
            <a:r>
              <a:rPr lang="el-GR" dirty="0" smtClean="0"/>
              <a:t>».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FDE4-EE7D-4EA8-9470-FD5301C679CB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6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311952"/>
            <a:ext cx="7560000" cy="4269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5316" y="5229200"/>
            <a:ext cx="483337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5800" b="1" dirty="0" smtClean="0">
                <a:solidFill>
                  <a:srgbClr val="CC0000"/>
                </a:solidFill>
                <a:latin typeface="Roboto Slab" pitchFamily="2" charset="0"/>
                <a:ea typeface="Roboto Slab" pitchFamily="2" charset="0"/>
              </a:rPr>
              <a:t>Τα Δεδομένα</a:t>
            </a:r>
            <a:endParaRPr lang="el-GR" sz="5800" b="1" dirty="0">
              <a:solidFill>
                <a:srgbClr val="CC0000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F13-F83A-4973-88BD-FA5DB19717E8}" type="datetime1">
              <a:rPr lang="el-GR" smtClean="0"/>
              <a:t>20/9/2014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5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Linked-Statistics.gr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el-GR" b="1" dirty="0" smtClean="0"/>
              <a:t>Πληθυσμός</a:t>
            </a:r>
            <a:endParaRPr lang="en-GB" b="1" dirty="0"/>
          </a:p>
          <a:p>
            <a:pPr lvl="1"/>
            <a:r>
              <a:rPr lang="en-US" dirty="0" smtClean="0"/>
              <a:t>Resident population / </a:t>
            </a:r>
            <a:r>
              <a:rPr lang="en-US" dirty="0" err="1" smtClean="0"/>
              <a:t>Defacto</a:t>
            </a:r>
            <a:r>
              <a:rPr lang="en-US" dirty="0" smtClean="0"/>
              <a:t> population /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Registered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(De jure)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population</a:t>
            </a:r>
          </a:p>
          <a:p>
            <a:pPr lvl="1"/>
            <a:r>
              <a:rPr lang="en-US" dirty="0" smtClean="0"/>
              <a:t>Resident population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sex and marital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age, sex and marital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sex and age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groups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sex, age groups and place of </a:t>
            </a:r>
            <a:r>
              <a:rPr lang="en-US" dirty="0" smtClean="0"/>
              <a:t>birth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sex, age groups and education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citizenship, sex and marital </a:t>
            </a:r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citizenship, sex and age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DDE0-A8ED-4CCD-8D49-1F3004F61E9E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59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Linked-Statistics.gr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el-GR" b="1" dirty="0" smtClean="0"/>
              <a:t>Μετανάστευση</a:t>
            </a:r>
            <a:endParaRPr lang="el-GR" b="1" dirty="0"/>
          </a:p>
          <a:p>
            <a:pPr lvl="1"/>
            <a:r>
              <a:rPr lang="en-US" dirty="0" smtClean="0"/>
              <a:t>Resident </a:t>
            </a:r>
            <a:r>
              <a:rPr lang="en-US" dirty="0"/>
              <a:t>population aged 5 years and over by sex, age groups and place of residence five years before the Census (Regions, Abroad)</a:t>
            </a:r>
          </a:p>
          <a:p>
            <a:pPr lvl="1"/>
            <a:r>
              <a:rPr lang="en-US" dirty="0" smtClean="0"/>
              <a:t>Resident </a:t>
            </a:r>
            <a:r>
              <a:rPr lang="en-US" dirty="0"/>
              <a:t>population aged 1 year and over by sex, age groups and place of residence one year before the Census (Regions, Abroad)</a:t>
            </a:r>
          </a:p>
          <a:p>
            <a:r>
              <a:rPr lang="el-GR" b="1" dirty="0" smtClean="0"/>
              <a:t>Οντολογίες</a:t>
            </a:r>
            <a:endParaRPr lang="en-US" b="1" dirty="0" smtClean="0"/>
          </a:p>
          <a:p>
            <a:r>
              <a:rPr lang="el-GR" b="1" dirty="0" err="1" smtClean="0"/>
              <a:t>Κωδικολόγια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0A39-94A8-4A52-8DC3-FFF6EB6B118D}" type="datetime1">
              <a:rPr lang="el-GR" smtClean="0"/>
              <a:t>20/9/2014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Data Challenge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62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Προσαρμοσμένο 1">
      <a:majorFont>
        <a:latin typeface="Roboto Slab"/>
        <a:ea typeface=""/>
        <a:cs typeface=""/>
      </a:majorFont>
      <a:minorFont>
        <a:latin typeface="Roboto Slab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363</TotalTime>
  <Words>1216</Words>
  <Application>Microsoft Office PowerPoint</Application>
  <PresentationFormat>Προβολή στην οθόνη (4:3)</PresentationFormat>
  <Paragraphs>261</Paragraphs>
  <Slides>30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NewsPrint</vt:lpstr>
      <vt:lpstr>Παρουσίαση του PowerPoint</vt:lpstr>
      <vt:lpstr>Διοργανωτές</vt:lpstr>
      <vt:lpstr>Συμμετέχοντες</vt:lpstr>
      <vt:lpstr>Όροι Συμμετοχής</vt:lpstr>
      <vt:lpstr>Κριτήρια Αξιολόγησης</vt:lpstr>
      <vt:lpstr>Διαδικασία</vt:lpstr>
      <vt:lpstr>Παρουσίαση του PowerPoint</vt:lpstr>
      <vt:lpstr>Linked-Statistics.gr</vt:lpstr>
      <vt:lpstr>Linked-Statistics.gr</vt:lpstr>
      <vt:lpstr>Geodata.gov.gr</vt:lpstr>
      <vt:lpstr>Data.gov.gr</vt:lpstr>
      <vt:lpstr>Statistics.gr</vt:lpstr>
      <vt:lpstr>Δήμος Αθηναίων</vt:lpstr>
      <vt:lpstr>Gsis.gov.gr</vt:lpstr>
      <vt:lpstr>ΕΛ.ΑΣ.</vt:lpstr>
      <vt:lpstr>Πυροσβεστική</vt:lpstr>
      <vt:lpstr>Diavgeia.gov.gr</vt:lpstr>
      <vt:lpstr>Ypeka.gr</vt:lpstr>
      <vt:lpstr>Βουλή των Ελλήνων</vt:lpstr>
      <vt:lpstr>Άλλες πηγές (1)</vt:lpstr>
      <vt:lpstr>Άλλες πηγές (2)</vt:lpstr>
      <vt:lpstr>Άλλες πηγές (3)</vt:lpstr>
      <vt:lpstr>Από το Εξωτερικό (1)</vt:lpstr>
      <vt:lpstr>Από το Εξωτερικό (2)</vt:lpstr>
      <vt:lpstr>Από το Εξωτερικό (3)</vt:lpstr>
      <vt:lpstr>Από το Εξωτερικό (4)</vt:lpstr>
      <vt:lpstr>Παρουσίαση του PowerPoint</vt:lpstr>
      <vt:lpstr>Ιδέες &amp; Κατευθύνσεις</vt:lpstr>
      <vt:lpstr>Επόμενα Βήματα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agent</dc:creator>
  <cp:lastModifiedBy>agent</cp:lastModifiedBy>
  <cp:revision>44</cp:revision>
  <dcterms:created xsi:type="dcterms:W3CDTF">2014-09-18T13:55:28Z</dcterms:created>
  <dcterms:modified xsi:type="dcterms:W3CDTF">2014-09-20T08:14:18Z</dcterms:modified>
</cp:coreProperties>
</file>